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4" r:id="rId7"/>
    <p:sldId id="277" r:id="rId8"/>
    <p:sldId id="265" r:id="rId9"/>
    <p:sldId id="269" r:id="rId10"/>
    <p:sldId id="268" r:id="rId11"/>
    <p:sldId id="270" r:id="rId12"/>
    <p:sldId id="273" r:id="rId13"/>
    <p:sldId id="274" r:id="rId14"/>
    <p:sldId id="278" r:id="rId15"/>
    <p:sldId id="267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emrek\sourcedepot\unfuddle\fluxomsr_paper\Data\final-latency-cache-postcomput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mrek\sourcedepot\unfuddle\fluxomsr_paper\Data\final-latency-cache-postcomput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mrek\sourcedepot\unfuddle\fluxomsr_paper\Data\final-latency-cache-postcomput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4269165405867679"/>
          <c:y val="3.830105451357943E-2"/>
          <c:w val="0.71949416595202831"/>
          <c:h val="0.64762442889083316"/>
        </c:manualLayout>
      </c:layout>
      <c:barChart>
        <c:barDir val="col"/>
        <c:grouping val="clustered"/>
        <c:varyColors val="0"/>
        <c:ser>
          <c:idx val="0"/>
          <c:order val="0"/>
          <c:tx>
            <c:v>Before</c:v>
          </c:tx>
          <c:invertIfNegative val="0"/>
          <c:cat>
            <c:strRef>
              <c:f>'Pipes Pre-compute savings'!$A$3:$A$7</c:f>
              <c:strCache>
                <c:ptCount val="5"/>
                <c:pt idx="0">
                  <c:v>The Joy of Tech</c:v>
                </c:pt>
                <c:pt idx="1">
                  <c:v>Metafilter Current Posts</c:v>
                </c:pt>
                <c:pt idx="2">
                  <c:v>zeropunctuation feed</c:v>
                </c:pt>
                <c:pt idx="3">
                  <c:v>Parenting 24/7</c:v>
                </c:pt>
                <c:pt idx="4">
                  <c:v>Del.icio.us Popular</c:v>
                </c:pt>
              </c:strCache>
            </c:strRef>
          </c:cat>
          <c:val>
            <c:numRef>
              <c:f>'Pipes Pre-compute savings'!$D$3:$D$7</c:f>
              <c:numCache>
                <c:formatCode>#,##0</c:formatCode>
                <c:ptCount val="5"/>
                <c:pt idx="0" formatCode="General">
                  <c:v>81</c:v>
                </c:pt>
                <c:pt idx="1">
                  <c:v>4811</c:v>
                </c:pt>
                <c:pt idx="2" formatCode="General">
                  <c:v>676</c:v>
                </c:pt>
                <c:pt idx="3">
                  <c:v>7562</c:v>
                </c:pt>
                <c:pt idx="4">
                  <c:v>3904</c:v>
                </c:pt>
              </c:numCache>
            </c:numRef>
          </c:val>
        </c:ser>
        <c:ser>
          <c:idx val="1"/>
          <c:order val="1"/>
          <c:tx>
            <c:v>After</c:v>
          </c:tx>
          <c:spPr>
            <a:solidFill>
              <a:schemeClr val="accent3"/>
            </a:solidFill>
          </c:spPr>
          <c:invertIfNegative val="0"/>
          <c:cat>
            <c:strRef>
              <c:f>'Pipes Pre-compute savings'!$A$3:$A$7</c:f>
              <c:strCache>
                <c:ptCount val="5"/>
                <c:pt idx="0">
                  <c:v>The Joy of Tech</c:v>
                </c:pt>
                <c:pt idx="1">
                  <c:v>Metafilter Current Posts</c:v>
                </c:pt>
                <c:pt idx="2">
                  <c:v>zeropunctuation feed</c:v>
                </c:pt>
                <c:pt idx="3">
                  <c:v>Parenting 24/7</c:v>
                </c:pt>
                <c:pt idx="4">
                  <c:v>Del.icio.us Popular</c:v>
                </c:pt>
              </c:strCache>
            </c:strRef>
          </c:cat>
          <c:val>
            <c:numRef>
              <c:f>'Pipes Pre-compute savings'!$E$3:$E$7</c:f>
              <c:numCache>
                <c:formatCode>#,##0</c:formatCode>
                <c:ptCount val="5"/>
                <c:pt idx="0" formatCode="General">
                  <c:v>78</c:v>
                </c:pt>
                <c:pt idx="1">
                  <c:v>1642</c:v>
                </c:pt>
                <c:pt idx="2" formatCode="General">
                  <c:v>61</c:v>
                </c:pt>
                <c:pt idx="3" formatCode="General">
                  <c:v>506</c:v>
                </c:pt>
                <c:pt idx="4" formatCode="General">
                  <c:v>337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806848"/>
        <c:axId val="83808640"/>
      </c:barChart>
      <c:catAx>
        <c:axId val="838068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3808640"/>
        <c:crosses val="autoZero"/>
        <c:auto val="1"/>
        <c:lblAlgn val="ctr"/>
        <c:lblOffset val="100"/>
        <c:noMultiLvlLbl val="0"/>
      </c:catAx>
      <c:valAx>
        <c:axId val="8380864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 dirty="0"/>
                  <a:t>Average latency (</a:t>
                </a:r>
                <a:r>
                  <a:rPr lang="en-US" sz="2000" dirty="0" err="1"/>
                  <a:t>ms</a:t>
                </a:r>
                <a:r>
                  <a:rPr lang="en-US" sz="2000" dirty="0"/>
                  <a:t>)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en-US"/>
          </a:p>
        </c:txPr>
        <c:crossAx val="838068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173806399200103"/>
          <c:y val="3.6718917079809468E-2"/>
          <c:w val="0.14826195880236012"/>
          <c:h val="0.17479701408127804"/>
        </c:manualLayout>
      </c:layout>
      <c:overlay val="0"/>
      <c:spPr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c:spPr>
      <c:txPr>
        <a:bodyPr/>
        <a:lstStyle/>
        <a:p>
          <a:pPr>
            <a:defRPr sz="1600">
              <a:solidFill>
                <a:schemeClr val="dk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'Cache savings'!$A$1:$A$23</c:f>
              <c:strCache>
                <c:ptCount val="23"/>
                <c:pt idx="0">
                  <c:v>InstantMessenger::SendInvite</c:v>
                </c:pt>
                <c:pt idx="1">
                  <c:v>AddressBook::AddGroup</c:v>
                </c:pt>
                <c:pt idx="2">
                  <c:v>Auth::GetUserID</c:v>
                </c:pt>
                <c:pt idx="3">
                  <c:v>InstantMessenger::SendMessage</c:v>
                </c:pt>
                <c:pt idx="4">
                  <c:v>AddressBook::AddContact</c:v>
                </c:pt>
                <c:pt idx="5">
                  <c:v>InstantMessenger::GetUpdates</c:v>
                </c:pt>
                <c:pt idx="6">
                  <c:v>AddressBook::GetContacts</c:v>
                </c:pt>
                <c:pt idx="7">
                  <c:v>Mail::DeleteMessage</c:v>
                </c:pt>
                <c:pt idx="8">
                  <c:v>InstantMessenger::GetMessages</c:v>
                </c:pt>
                <c:pt idx="9">
                  <c:v>Auth::VerifyAccount</c:v>
                </c:pt>
                <c:pt idx="10">
                  <c:v>Mail::SendMessage</c:v>
                </c:pt>
                <c:pt idx="11">
                  <c:v>AddressBook::RemoveContact</c:v>
                </c:pt>
                <c:pt idx="12">
                  <c:v>AddressBook::RemoveGroup</c:v>
                </c:pt>
                <c:pt idx="13">
                  <c:v>AddressBook::UpdateGroup</c:v>
                </c:pt>
                <c:pt idx="14">
                  <c:v>InstantMessenger::GetPresence</c:v>
                </c:pt>
                <c:pt idx="15">
                  <c:v>AddressBook::UpdateContact</c:v>
                </c:pt>
                <c:pt idx="16">
                  <c:v>Auth::RegisterAccount</c:v>
                </c:pt>
                <c:pt idx="17">
                  <c:v>InstantMessenger::Connect</c:v>
                </c:pt>
                <c:pt idx="18">
                  <c:v>InstantMessenger::Disconnect</c:v>
                </c:pt>
                <c:pt idx="19">
                  <c:v>InstantMessenger::SetPresence</c:v>
                </c:pt>
                <c:pt idx="20">
                  <c:v>AddressBook::GetGroups</c:v>
                </c:pt>
                <c:pt idx="21">
                  <c:v>Mail::GetMessageList</c:v>
                </c:pt>
                <c:pt idx="22">
                  <c:v>Mail::GetMessage</c:v>
                </c:pt>
              </c:strCache>
            </c:strRef>
          </c:cat>
          <c:val>
            <c:numRef>
              <c:f>'Cache savings'!$B$1:$B$23</c:f>
              <c:numCache>
                <c:formatCode>0%</c:formatCode>
                <c:ptCount val="23"/>
                <c:pt idx="0">
                  <c:v>0.5</c:v>
                </c:pt>
                <c:pt idx="1">
                  <c:v>0.49</c:v>
                </c:pt>
                <c:pt idx="2">
                  <c:v>0.42</c:v>
                </c:pt>
                <c:pt idx="3">
                  <c:v>0.33</c:v>
                </c:pt>
                <c:pt idx="4">
                  <c:v>0.32</c:v>
                </c:pt>
                <c:pt idx="5">
                  <c:v>0.3</c:v>
                </c:pt>
                <c:pt idx="6">
                  <c:v>0.2</c:v>
                </c:pt>
                <c:pt idx="7">
                  <c:v>0.2</c:v>
                </c:pt>
                <c:pt idx="8">
                  <c:v>0.17</c:v>
                </c:pt>
                <c:pt idx="9">
                  <c:v>0.13</c:v>
                </c:pt>
                <c:pt idx="10">
                  <c:v>0.11</c:v>
                </c:pt>
                <c:pt idx="11">
                  <c:v>0.09</c:v>
                </c:pt>
                <c:pt idx="12">
                  <c:v>0.05</c:v>
                </c:pt>
                <c:pt idx="13">
                  <c:v>0.04</c:v>
                </c:pt>
                <c:pt idx="14">
                  <c:v>0.03</c:v>
                </c:pt>
                <c:pt idx="15">
                  <c:v>0.01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-0.02</c:v>
                </c:pt>
                <c:pt idx="21">
                  <c:v>-0.02</c:v>
                </c:pt>
                <c:pt idx="22">
                  <c:v>-0.08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491712"/>
        <c:axId val="85493248"/>
      </c:barChart>
      <c:catAx>
        <c:axId val="85491712"/>
        <c:scaling>
          <c:orientation val="minMax"/>
        </c:scaling>
        <c:delete val="0"/>
        <c:axPos val="b"/>
        <c:majorTickMark val="out"/>
        <c:minorTickMark val="none"/>
        <c:tickLblPos val="low"/>
        <c:crossAx val="85493248"/>
        <c:crosses val="autoZero"/>
        <c:auto val="1"/>
        <c:lblAlgn val="ctr"/>
        <c:lblOffset val="100"/>
        <c:noMultiLvlLbl val="0"/>
      </c:catAx>
      <c:valAx>
        <c:axId val="8549324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Savings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low"/>
        <c:crossAx val="8549171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736341985029649"/>
          <c:y val="1.3908876775018507E-2"/>
          <c:w val="0.80875145815106442"/>
          <c:h val="0.70911546313121121"/>
        </c:manualLayout>
      </c:layout>
      <c:barChart>
        <c:barDir val="col"/>
        <c:grouping val="clustered"/>
        <c:varyColors val="0"/>
        <c:ser>
          <c:idx val="0"/>
          <c:order val="0"/>
          <c:invertIfNegative val="0"/>
          <c:cat>
            <c:strRef>
              <c:f>'Post-compute savings'!$A$1:$A$23</c:f>
              <c:strCache>
                <c:ptCount val="23"/>
                <c:pt idx="0">
                  <c:v>InstantMessenger::SendMessage</c:v>
                </c:pt>
                <c:pt idx="1">
                  <c:v>AddressBook::RemoveContact</c:v>
                </c:pt>
                <c:pt idx="2">
                  <c:v>InstantMessenger::SetPresence</c:v>
                </c:pt>
                <c:pt idx="3">
                  <c:v>Mail::DeleteMessage</c:v>
                </c:pt>
                <c:pt idx="4">
                  <c:v>InstantMessenger::GetUpdates</c:v>
                </c:pt>
                <c:pt idx="5">
                  <c:v>Auth::VerifyAccount</c:v>
                </c:pt>
                <c:pt idx="6">
                  <c:v>InstantMessenger::GetPresence</c:v>
                </c:pt>
                <c:pt idx="7">
                  <c:v>InstantMessenger::GetMessages</c:v>
                </c:pt>
                <c:pt idx="8">
                  <c:v>Mail::SendMessage</c:v>
                </c:pt>
                <c:pt idx="9">
                  <c:v>AddressBook::UpdateContact</c:v>
                </c:pt>
                <c:pt idx="10">
                  <c:v>AddressBook::RemoveGroup</c:v>
                </c:pt>
                <c:pt idx="11">
                  <c:v>AddressBook::UpdateGroup</c:v>
                </c:pt>
                <c:pt idx="12">
                  <c:v>InstantMessenger::Disconnect</c:v>
                </c:pt>
                <c:pt idx="13">
                  <c:v>Auth::RegisterAccount</c:v>
                </c:pt>
                <c:pt idx="14">
                  <c:v>AddressBook::GetContacts</c:v>
                </c:pt>
                <c:pt idx="15">
                  <c:v>Mail::GetMessage</c:v>
                </c:pt>
                <c:pt idx="16">
                  <c:v>AddressBook::GetGroups</c:v>
                </c:pt>
                <c:pt idx="17">
                  <c:v>Mail::GetMessageList</c:v>
                </c:pt>
                <c:pt idx="18">
                  <c:v>InstantMessenger::SendInvite</c:v>
                </c:pt>
                <c:pt idx="19">
                  <c:v>Auth::GetUserID</c:v>
                </c:pt>
                <c:pt idx="20">
                  <c:v>AddressBook::AddGroup</c:v>
                </c:pt>
                <c:pt idx="21">
                  <c:v>AddressBook::AddContact</c:v>
                </c:pt>
                <c:pt idx="22">
                  <c:v>InstantMessenger::Connect</c:v>
                </c:pt>
              </c:strCache>
            </c:strRef>
          </c:cat>
          <c:val>
            <c:numRef>
              <c:f>'Post-compute savings'!$B$1:$B$23</c:f>
              <c:numCache>
                <c:formatCode>0%</c:formatCode>
                <c:ptCount val="23"/>
                <c:pt idx="0">
                  <c:v>0.4</c:v>
                </c:pt>
                <c:pt idx="1">
                  <c:v>0.38</c:v>
                </c:pt>
                <c:pt idx="2">
                  <c:v>0.28999999999999998</c:v>
                </c:pt>
                <c:pt idx="3">
                  <c:v>0.25</c:v>
                </c:pt>
                <c:pt idx="4">
                  <c:v>0.24</c:v>
                </c:pt>
                <c:pt idx="5">
                  <c:v>0.22</c:v>
                </c:pt>
                <c:pt idx="6">
                  <c:v>0.21</c:v>
                </c:pt>
                <c:pt idx="7">
                  <c:v>0.19</c:v>
                </c:pt>
                <c:pt idx="8">
                  <c:v>0.19</c:v>
                </c:pt>
                <c:pt idx="9">
                  <c:v>0.13</c:v>
                </c:pt>
                <c:pt idx="10">
                  <c:v>0.12</c:v>
                </c:pt>
                <c:pt idx="11">
                  <c:v>7.0000000000000007E-2</c:v>
                </c:pt>
                <c:pt idx="12">
                  <c:v>0.05</c:v>
                </c:pt>
                <c:pt idx="13">
                  <c:v>0.02</c:v>
                </c:pt>
                <c:pt idx="14">
                  <c:v>0</c:v>
                </c:pt>
                <c:pt idx="15">
                  <c:v>0</c:v>
                </c:pt>
                <c:pt idx="16">
                  <c:v>-0.03</c:v>
                </c:pt>
                <c:pt idx="17">
                  <c:v>-0.04</c:v>
                </c:pt>
                <c:pt idx="18">
                  <c:v>-0.05</c:v>
                </c:pt>
                <c:pt idx="19">
                  <c:v>-0.06</c:v>
                </c:pt>
                <c:pt idx="20">
                  <c:v>-0.15</c:v>
                </c:pt>
                <c:pt idx="21">
                  <c:v>-0.19</c:v>
                </c:pt>
                <c:pt idx="22">
                  <c:v>-0.28999999999999998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5526400"/>
        <c:axId val="85527936"/>
      </c:barChart>
      <c:catAx>
        <c:axId val="85526400"/>
        <c:scaling>
          <c:orientation val="minMax"/>
        </c:scaling>
        <c:delete val="0"/>
        <c:axPos val="b"/>
        <c:majorTickMark val="out"/>
        <c:minorTickMark val="none"/>
        <c:tickLblPos val="low"/>
        <c:crossAx val="85527936"/>
        <c:crosses val="autoZero"/>
        <c:auto val="1"/>
        <c:lblAlgn val="ctr"/>
        <c:lblOffset val="100"/>
        <c:noMultiLvlLbl val="0"/>
      </c:catAx>
      <c:valAx>
        <c:axId val="8552793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/>
                  <a:t>Savings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855264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0.17822</cdr:x>
      <cdr:y>0.5</cdr:y>
    </cdr:from>
    <cdr:to>
      <cdr:x>0.26733</cdr:x>
      <cdr:y>0.64815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371600" y="2057400"/>
          <a:ext cx="685800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dirty="0" smtClean="0"/>
            <a:t>4%</a:t>
          </a:r>
          <a:endParaRPr lang="en-US" sz="24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2920B0-1D87-4D63-A893-4950DFC88686}" type="datetimeFigureOut">
              <a:rPr lang="en-US" smtClean="0"/>
              <a:t>6/11/2010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DF9FBE-18B4-4176-88B5-02D27CDB1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401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r>
              <a:rPr lang="en-US" baseline="0" dirty="0" smtClean="0"/>
              <a:t> + transform is 3 stages:</a:t>
            </a:r>
          </a:p>
          <a:p>
            <a:endParaRPr lang="en-US" baseline="0" dirty="0" smtClean="0"/>
          </a:p>
          <a:p>
            <a:pPr marL="228600" indent="-228600">
              <a:buAutoNum type="arabicPeriod"/>
            </a:pPr>
            <a:r>
              <a:rPr lang="en-US" baseline="0" dirty="0" smtClean="0"/>
              <a:t>Hypothesizing candidate transforms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Evaluating and choosing from candidate transforms</a:t>
            </a:r>
          </a:p>
          <a:p>
            <a:pPr marL="228600" indent="-228600">
              <a:buAutoNum type="arabicPeriod"/>
            </a:pPr>
            <a:r>
              <a:rPr lang="en-US" baseline="0" dirty="0" smtClean="0"/>
              <a:t>Mechanics of doing transform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C995E-EE91-4565-A48E-FC8A15E9E087}" type="slidenum">
              <a:rPr lang="en-US" smtClean="0"/>
              <a:t>7</a:t>
            </a:fld>
            <a:endParaRPr lang="en-US"/>
          </a:p>
        </p:txBody>
      </p:sp>
    </p:spTree>
    <p:extLst/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TODO: extend related work with new stuff from SOCC paper.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C995E-EE91-4565-A48E-FC8A15E9E087}" type="slidenum">
              <a:rPr lang="en-US" smtClean="0"/>
              <a:t>12</a:t>
            </a:fld>
            <a:endParaRPr lang="en-US"/>
          </a:p>
        </p:txBody>
      </p:sp>
    </p:spTree>
    <p:extLst/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6C995E-EE91-4565-A48E-FC8A15E9E087}" type="slidenum">
              <a:rPr lang="en-US" smtClean="0"/>
              <a:t>13</a:t>
            </a:fld>
            <a:endParaRPr lang="en-US"/>
          </a:p>
        </p:txBody>
      </p:sp>
    </p:spTree>
    <p:extLst/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9971-4A21-4B1E-AA26-360993877503}" type="datetimeFigureOut">
              <a:rPr lang="en-US" smtClean="0"/>
              <a:t>6/11/2010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C6DD-48E5-4ADB-8481-94E0838C5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516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9971-4A21-4B1E-AA26-360993877503}" type="datetimeFigureOut">
              <a:rPr lang="en-US" smtClean="0"/>
              <a:t>6/11/2010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C6DD-48E5-4ADB-8481-94E0838C5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146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9971-4A21-4B1E-AA26-360993877503}" type="datetimeFigureOut">
              <a:rPr lang="en-US" smtClean="0"/>
              <a:t>6/11/2010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C6DD-48E5-4ADB-8481-94E0838C5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446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9971-4A21-4B1E-AA26-360993877503}" type="datetimeFigureOut">
              <a:rPr lang="en-US" smtClean="0"/>
              <a:t>6/11/2010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C6DD-48E5-4ADB-8481-94E0838C5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39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9971-4A21-4B1E-AA26-360993877503}" type="datetimeFigureOut">
              <a:rPr lang="en-US" smtClean="0"/>
              <a:t>6/11/2010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C6DD-48E5-4ADB-8481-94E0838C5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228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9971-4A21-4B1E-AA26-360993877503}" type="datetimeFigureOut">
              <a:rPr lang="en-US" smtClean="0"/>
              <a:t>6/11/2010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C6DD-48E5-4ADB-8481-94E0838C5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9971-4A21-4B1E-AA26-360993877503}" type="datetimeFigureOut">
              <a:rPr lang="en-US" smtClean="0"/>
              <a:t>6/11/2010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C6DD-48E5-4ADB-8481-94E0838C5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50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9971-4A21-4B1E-AA26-360993877503}" type="datetimeFigureOut">
              <a:rPr lang="en-US" smtClean="0"/>
              <a:t>6/11/2010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C6DD-48E5-4ADB-8481-94E0838C5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605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9971-4A21-4B1E-AA26-360993877503}" type="datetimeFigureOut">
              <a:rPr lang="en-US" smtClean="0"/>
              <a:t>6/11/2010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C6DD-48E5-4ADB-8481-94E0838C5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708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9971-4A21-4B1E-AA26-360993877503}" type="datetimeFigureOut">
              <a:rPr lang="en-US" smtClean="0"/>
              <a:t>6/11/2010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C6DD-48E5-4ADB-8481-94E0838C5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981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D9971-4A21-4B1E-AA26-360993877503}" type="datetimeFigureOut">
              <a:rPr lang="en-US" smtClean="0"/>
              <a:t>6/11/2010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6EC6DD-48E5-4ADB-8481-94E0838C5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604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D9971-4A21-4B1E-AA26-360993877503}" type="datetimeFigureOut">
              <a:rPr lang="en-US" smtClean="0"/>
              <a:t>6/11/2010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EC6DD-48E5-4ADB-8481-94E0838C5C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694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3999"/>
            <a:ext cx="7772400" cy="207645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Fluxo: A System for Internet Service Programming by Non-expert Developers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Emre K</a:t>
            </a:r>
            <a:r>
              <a:rPr lang="tr-TR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ıcıman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Benjamin Livshits,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Madanlal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Musuvathi, Kevin Webb</a:t>
            </a:r>
          </a:p>
          <a:p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Microsoft Research, Redmond, WA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83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Pre-compute </a:t>
            </a:r>
            <a:r>
              <a:rPr lang="en-US" b="1" dirty="0" smtClean="0">
                <a:solidFill>
                  <a:schemeClr val="tx2"/>
                </a:solidFill>
              </a:rPr>
              <a:t>Savings in Pipes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sz="3200" dirty="0" smtClean="0"/>
              <a:t>500+ pipes have pre-computable nodes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sz="3200" dirty="0"/>
          </a:p>
        </p:txBody>
      </p:sp>
      <p:grpSp>
        <p:nvGrpSpPr>
          <p:cNvPr id="9" name="Group 8"/>
          <p:cNvGrpSpPr/>
          <p:nvPr/>
        </p:nvGrpSpPr>
        <p:grpSpPr>
          <a:xfrm>
            <a:off x="685800" y="2133600"/>
            <a:ext cx="7696200" cy="4343400"/>
            <a:chOff x="1219200" y="2133600"/>
            <a:chExt cx="7696200" cy="4343400"/>
          </a:xfrm>
        </p:grpSpPr>
        <p:graphicFrame>
          <p:nvGraphicFramePr>
            <p:cNvPr id="4" name="Chart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548737933"/>
                </p:ext>
              </p:extLst>
            </p:nvPr>
          </p:nvGraphicFramePr>
          <p:xfrm>
            <a:off x="1219200" y="2362200"/>
            <a:ext cx="7696200" cy="41148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5" name="TextBox 1"/>
            <p:cNvSpPr txBox="1"/>
            <p:nvPr/>
          </p:nvSpPr>
          <p:spPr>
            <a:xfrm>
              <a:off x="3657600" y="3124200"/>
              <a:ext cx="685800" cy="506896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400" b="1" dirty="0" smtClean="0"/>
                <a:t>66%</a:t>
              </a:r>
              <a:endParaRPr lang="en-US" sz="2400" b="1" dirty="0"/>
            </a:p>
          </p:txBody>
        </p:sp>
        <p:sp>
          <p:nvSpPr>
            <p:cNvPr id="6" name="TextBox 1"/>
            <p:cNvSpPr txBox="1"/>
            <p:nvPr/>
          </p:nvSpPr>
          <p:spPr>
            <a:xfrm>
              <a:off x="4800600" y="4419600"/>
              <a:ext cx="685800" cy="506896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400" b="1" dirty="0" smtClean="0"/>
                <a:t>91%</a:t>
              </a:r>
              <a:endParaRPr lang="en-US" sz="2400" b="1" dirty="0"/>
            </a:p>
          </p:txBody>
        </p:sp>
        <p:sp>
          <p:nvSpPr>
            <p:cNvPr id="7" name="TextBox 1"/>
            <p:cNvSpPr txBox="1"/>
            <p:nvPr/>
          </p:nvSpPr>
          <p:spPr>
            <a:xfrm>
              <a:off x="5867400" y="2133600"/>
              <a:ext cx="685800" cy="506896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400" b="1" dirty="0" smtClean="0"/>
                <a:t>93%</a:t>
              </a:r>
              <a:endParaRPr lang="en-US" sz="2400" b="1" dirty="0"/>
            </a:p>
          </p:txBody>
        </p:sp>
        <p:sp>
          <p:nvSpPr>
            <p:cNvPr id="8" name="TextBox 1"/>
            <p:cNvSpPr txBox="1"/>
            <p:nvPr/>
          </p:nvSpPr>
          <p:spPr>
            <a:xfrm>
              <a:off x="7010400" y="3389244"/>
              <a:ext cx="685800" cy="506896"/>
            </a:xfrm>
            <a:prstGeom prst="rect">
              <a:avLst/>
            </a:prstGeom>
          </p:spPr>
          <p:txBody>
            <a:bodyPr wrap="non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2400" b="1" dirty="0" smtClean="0"/>
                <a:t>91%</a:t>
              </a:r>
              <a:endParaRPr lang="en-US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28259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Cache </a:t>
            </a:r>
            <a:r>
              <a:rPr lang="en-US" b="1" dirty="0" smtClean="0">
                <a:solidFill>
                  <a:schemeClr val="tx2"/>
                </a:solidFill>
              </a:rPr>
              <a:t>Savings in </a:t>
            </a:r>
            <a:r>
              <a:rPr lang="en-US" b="1" dirty="0" err="1" smtClean="0">
                <a:solidFill>
                  <a:schemeClr val="tx2"/>
                </a:solidFill>
              </a:rPr>
              <a:t>Flimp</a:t>
            </a:r>
            <a:r>
              <a:rPr lang="en-US" b="1" dirty="0" smtClean="0">
                <a:solidFill>
                  <a:schemeClr val="tx2"/>
                </a:solidFill>
              </a:rPr>
              <a:t> Samples</a:t>
            </a:r>
            <a:endParaRPr lang="en-US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47043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Related Work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J2EE</a:t>
            </a:r>
            <a:r>
              <a:rPr lang="en-US" dirty="0" smtClean="0"/>
              <a:t> – provides implementation of common patterns but developer still requires detailed knowledge</a:t>
            </a:r>
          </a:p>
          <a:p>
            <a:r>
              <a:rPr lang="en-US" b="1" dirty="0" smtClean="0"/>
              <a:t>PIQL – </a:t>
            </a:r>
            <a:r>
              <a:rPr lang="en-US" dirty="0" smtClean="0"/>
              <a:t>restrict un-scalable storage queries, provide performance visibility</a:t>
            </a:r>
            <a:endParaRPr lang="en-US" b="1" dirty="0" smtClean="0"/>
          </a:p>
          <a:p>
            <a:r>
              <a:rPr lang="en-US" b="1" dirty="0" smtClean="0"/>
              <a:t>BOOM / BLOOM – </a:t>
            </a:r>
            <a:r>
              <a:rPr lang="en-US" dirty="0" smtClean="0"/>
              <a:t>uses </a:t>
            </a:r>
            <a:r>
              <a:rPr lang="en-US" dirty="0" err="1" smtClean="0"/>
              <a:t>datalog</a:t>
            </a:r>
            <a:r>
              <a:rPr lang="en-US" dirty="0" smtClean="0"/>
              <a:t>-like language to implement distributed systems</a:t>
            </a:r>
          </a:p>
          <a:p>
            <a:r>
              <a:rPr lang="en-US" b="1" dirty="0" err="1" smtClean="0"/>
              <a:t>WaveScope</a:t>
            </a:r>
            <a:r>
              <a:rPr lang="en-US" dirty="0" smtClean="0"/>
              <a:t> – uses dataflow and profiling for partitioning computation in sensor network</a:t>
            </a:r>
          </a:p>
        </p:txBody>
      </p:sp>
    </p:spTree>
    <p:extLst>
      <p:ext uri="{BB962C8B-B14F-4D97-AF65-F5344CB8AC3E}">
        <p14:creationId xmlns:p14="http://schemas.microsoft.com/office/powerpoint/2010/main" val="3890243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Summary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Q: Can we automate architectural decisions?</a:t>
            </a:r>
          </a:p>
          <a:p>
            <a:pPr lvl="1"/>
            <a:r>
              <a:rPr lang="en-US" dirty="0" smtClean="0"/>
              <a:t>We’ve demonstrated some basic optimizations at small-scale</a:t>
            </a:r>
          </a:p>
          <a:p>
            <a:pPr lvl="1"/>
            <a:r>
              <a:rPr lang="en-US" dirty="0" smtClean="0"/>
              <a:t>Focus so far on novice developer and latency optimizations</a:t>
            </a:r>
          </a:p>
          <a:p>
            <a:r>
              <a:rPr lang="en-US" b="1" dirty="0" smtClean="0"/>
              <a:t>Next Challenges</a:t>
            </a:r>
            <a:r>
              <a:rPr lang="en-US" b="1" dirty="0"/>
              <a:t>:</a:t>
            </a:r>
          </a:p>
          <a:p>
            <a:pPr lvl="1"/>
            <a:r>
              <a:rPr lang="en-US" dirty="0"/>
              <a:t>Improving analysis techniques</a:t>
            </a:r>
          </a:p>
          <a:p>
            <a:pPr lvl="1"/>
            <a:r>
              <a:rPr lang="en-US" dirty="0" smtClean="0"/>
              <a:t>Expanding repertoire of available optimizations</a:t>
            </a:r>
            <a:endParaRPr lang="en-US" dirty="0"/>
          </a:p>
          <a:p>
            <a:r>
              <a:rPr lang="en-US" dirty="0" smtClean="0"/>
              <a:t>If successful would enable easier development and improve agility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35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395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Test Suite: Yahoo Pipes programs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Yahoo Pipes</a:t>
            </a:r>
          </a:p>
          <a:p>
            <a:pPr lvl="1"/>
            <a:r>
              <a:rPr lang="en-US" dirty="0" smtClean="0"/>
              <a:t>Dataflow-based program generator on the web</a:t>
            </a:r>
          </a:p>
          <a:p>
            <a:pPr lvl="1"/>
            <a:r>
              <a:rPr lang="en-US" dirty="0" smtClean="0"/>
              <a:t>No persistent state</a:t>
            </a:r>
          </a:p>
          <a:p>
            <a:r>
              <a:rPr lang="en-US" dirty="0" smtClean="0"/>
              <a:t>Alternative front-end runs Pipes programs on Fluxo</a:t>
            </a:r>
          </a:p>
          <a:p>
            <a:pPr lvl="1"/>
            <a:r>
              <a:rPr lang="en-US" dirty="0" smtClean="0"/>
              <a:t>998 downloaded and running</a:t>
            </a:r>
            <a:endParaRPr lang="en-US" dirty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829313"/>
            <a:ext cx="7696200" cy="1352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9040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Post-Compute Savings</a:t>
            </a:r>
            <a:endParaRPr lang="en-US" b="1" dirty="0">
              <a:solidFill>
                <a:schemeClr val="tx2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929682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1264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Building Internet Services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can non-experts do today?</a:t>
            </a:r>
          </a:p>
          <a:p>
            <a:r>
              <a:rPr lang="en-US" dirty="0" smtClean="0"/>
              <a:t>Can rent </a:t>
            </a:r>
            <a:r>
              <a:rPr lang="en-US" dirty="0" smtClean="0"/>
              <a:t>infrastructure.</a:t>
            </a:r>
            <a:endParaRPr lang="en-US" dirty="0" smtClean="0"/>
          </a:p>
          <a:p>
            <a:pPr lvl="1"/>
            <a:r>
              <a:rPr lang="en-US" dirty="0" smtClean="0"/>
              <a:t>Amazon EC2, Microsoft Azure, …</a:t>
            </a:r>
          </a:p>
          <a:p>
            <a:pPr lvl="1"/>
            <a:r>
              <a:rPr lang="en-US" dirty="0" smtClean="0"/>
              <a:t>Getting and managing HW no longer bottleneck.</a:t>
            </a:r>
          </a:p>
          <a:p>
            <a:r>
              <a:rPr lang="en-US" dirty="0" smtClean="0"/>
              <a:t>Can build off-line, batch processing tasks</a:t>
            </a:r>
          </a:p>
          <a:p>
            <a:pPr lvl="1"/>
            <a:r>
              <a:rPr lang="en-US" dirty="0" smtClean="0"/>
              <a:t>Map-reduce and Dryad</a:t>
            </a:r>
          </a:p>
          <a:p>
            <a:pPr lvl="1"/>
            <a:r>
              <a:rPr lang="en-US" dirty="0" smtClean="0"/>
              <a:t>Fault-handling, scalability, performance all handled by underlying system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12159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Building Internet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about on-line services like </a:t>
            </a:r>
            <a:r>
              <a:rPr lang="en-US" b="1" dirty="0" smtClean="0"/>
              <a:t>Mail, IM, News, Shopping, Social Networking</a:t>
            </a:r>
            <a:r>
              <a:rPr lang="en-US" dirty="0" smtClean="0"/>
              <a:t>?</a:t>
            </a:r>
          </a:p>
          <a:p>
            <a:r>
              <a:rPr lang="en-US" dirty="0" smtClean="0"/>
              <a:t>Today’s solution: Experts!!</a:t>
            </a:r>
          </a:p>
          <a:p>
            <a:pPr lvl="1"/>
            <a:r>
              <a:rPr lang="en-US" dirty="0" smtClean="0"/>
              <a:t>Based on experience; deep understanding of app &amp; design trade-offs</a:t>
            </a:r>
          </a:p>
          <a:p>
            <a:endParaRPr lang="en-US" dirty="0" smtClean="0"/>
          </a:p>
          <a:p>
            <a:r>
              <a:rPr lang="en-US" dirty="0" smtClean="0"/>
              <a:t>Can we achieve same ease of development for online services?</a:t>
            </a:r>
          </a:p>
        </p:txBody>
      </p:sp>
    </p:spTree>
    <p:extLst>
      <p:ext uri="{BB962C8B-B14F-4D97-AF65-F5344CB8AC3E}">
        <p14:creationId xmlns:p14="http://schemas.microsoft.com/office/powerpoint/2010/main" val="21228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Patterns in Service Architecture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accent2"/>
                </a:solidFill>
              </a:rPr>
              <a:t>Tiering</a:t>
            </a:r>
            <a:r>
              <a:rPr lang="en-US" b="1" dirty="0" smtClean="0">
                <a:solidFill>
                  <a:schemeClr val="accent2"/>
                </a:solidFill>
              </a:rPr>
              <a:t>:</a:t>
            </a:r>
            <a:r>
              <a:rPr lang="en-US" dirty="0" smtClean="0"/>
              <a:t> simplifies through separation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Partitioning:</a:t>
            </a:r>
            <a:r>
              <a:rPr lang="en-US" dirty="0" smtClean="0"/>
              <a:t> aids scale-out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Replication:  </a:t>
            </a:r>
            <a:r>
              <a:rPr lang="en-US" dirty="0" smtClean="0"/>
              <a:t>redundancy and fail-over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Data duplication &amp; de-normalization:</a:t>
            </a:r>
            <a:r>
              <a:rPr lang="en-US" dirty="0" smtClean="0"/>
              <a:t> improve locality and </a:t>
            </a:r>
            <a:r>
              <a:rPr lang="en-US" dirty="0" err="1" smtClean="0"/>
              <a:t>perf</a:t>
            </a:r>
            <a:r>
              <a:rPr lang="en-US" dirty="0" smtClean="0"/>
              <a:t> for common-case queries</a:t>
            </a:r>
          </a:p>
          <a:p>
            <a:r>
              <a:rPr lang="en-US" b="1" dirty="0" smtClean="0">
                <a:solidFill>
                  <a:schemeClr val="accent2"/>
                </a:solidFill>
              </a:rPr>
              <a:t>Pre-compute, queue or batch long-running tasks</a:t>
            </a:r>
          </a:p>
        </p:txBody>
      </p:sp>
    </p:spTree>
    <p:extLst>
      <p:ext uri="{BB962C8B-B14F-4D97-AF65-F5344CB8AC3E}">
        <p14:creationId xmlns:p14="http://schemas.microsoft.com/office/powerpoint/2010/main" val="335804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Patterns are not Cookie-cutter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Patterns are application-dependent	</a:t>
            </a:r>
          </a:p>
          <a:p>
            <a:pPr lvl="1"/>
            <a:r>
              <a:rPr lang="en-US" dirty="0" smtClean="0"/>
              <a:t>Workloads, data distributions, component performance, consistency requirements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Insight</a:t>
            </a:r>
            <a:r>
              <a:rPr lang="en-US" dirty="0" smtClean="0"/>
              <a:t>: (</a:t>
            </a:r>
            <a:r>
              <a:rPr lang="en-US" dirty="0" smtClean="0"/>
              <a:t>almost all of) </a:t>
            </a:r>
            <a:r>
              <a:rPr lang="en-US" dirty="0" smtClean="0"/>
              <a:t>these are </a:t>
            </a:r>
            <a:r>
              <a:rPr lang="en-US" u="sng" dirty="0" smtClean="0"/>
              <a:t>measurable</a:t>
            </a:r>
            <a:r>
              <a:rPr lang="en-US" dirty="0" smtClean="0"/>
              <a:t> in a running system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chemeClr val="accent2"/>
                </a:solidFill>
              </a:rPr>
              <a:t>Build a runnable system before making architectural choices? Then optimize it?</a:t>
            </a:r>
          </a:p>
        </p:txBody>
      </p:sp>
    </p:spTree>
    <p:extLst>
      <p:ext uri="{BB962C8B-B14F-4D97-AF65-F5344CB8AC3E}">
        <p14:creationId xmlns:p14="http://schemas.microsoft.com/office/powerpoint/2010/main" val="96446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Fluxo Compiler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Profile-driven, Optimizing Compiler</a:t>
            </a:r>
          </a:p>
          <a:p>
            <a:r>
              <a:rPr lang="en-US" dirty="0" smtClean="0"/>
              <a:t>Restricted programming language</a:t>
            </a:r>
          </a:p>
          <a:p>
            <a:pPr lvl="1"/>
            <a:r>
              <a:rPr lang="en-US" dirty="0" smtClean="0"/>
              <a:t>Enforce assumptions of common patterns</a:t>
            </a:r>
          </a:p>
          <a:p>
            <a:pPr lvl="1"/>
            <a:r>
              <a:rPr lang="en-US" dirty="0" smtClean="0"/>
              <a:t>Simplify program analysis</a:t>
            </a:r>
          </a:p>
          <a:p>
            <a:r>
              <a:rPr lang="en-US" dirty="0" smtClean="0"/>
              <a:t>Collect metrics &amp; analyze program</a:t>
            </a:r>
          </a:p>
          <a:p>
            <a:r>
              <a:rPr lang="en-US" dirty="0" smtClean="0"/>
              <a:t>Transform program, repeat</a:t>
            </a:r>
          </a:p>
          <a:p>
            <a:pPr marL="0" indent="0">
              <a:buNone/>
            </a:pPr>
            <a:r>
              <a:rPr lang="en-US" b="1" dirty="0" smtClean="0"/>
              <a:t>Status</a:t>
            </a:r>
          </a:p>
          <a:p>
            <a:r>
              <a:rPr lang="en-US" dirty="0" smtClean="0"/>
              <a:t>Built 1</a:t>
            </a:r>
            <a:r>
              <a:rPr lang="en-US" baseline="30000" dirty="0" smtClean="0"/>
              <a:t>st</a:t>
            </a:r>
            <a:r>
              <a:rPr lang="en-US" dirty="0" smtClean="0"/>
              <a:t> prototype compiler &amp; runtime</a:t>
            </a:r>
          </a:p>
          <a:p>
            <a:pPr lvl="1"/>
            <a:r>
              <a:rPr lang="en-US" dirty="0" smtClean="0"/>
              <a:t>Compiles to </a:t>
            </a:r>
            <a:r>
              <a:rPr lang="en-US" dirty="0" smtClean="0"/>
              <a:t>Azure</a:t>
            </a:r>
          </a:p>
          <a:p>
            <a:r>
              <a:rPr lang="en-US" dirty="0" smtClean="0"/>
              <a:t>Optimizations focus on latency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5266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28600" y="4186535"/>
            <a:ext cx="8610600" cy="2366665"/>
            <a:chOff x="2895600" y="2819400"/>
            <a:chExt cx="3886200" cy="2366665"/>
          </a:xfrm>
        </p:grpSpPr>
        <p:sp>
          <p:nvSpPr>
            <p:cNvPr id="5" name="Rounded Rectangle 4"/>
            <p:cNvSpPr/>
            <p:nvPr/>
          </p:nvSpPr>
          <p:spPr>
            <a:xfrm>
              <a:off x="2895600" y="2819400"/>
              <a:ext cx="3886200" cy="1905000"/>
            </a:xfrm>
            <a:prstGeom prst="roundRect">
              <a:avLst/>
            </a:prstGeom>
            <a:ln w="57150">
              <a:prstDash val="dash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 sz="2000" b="1"/>
              </a:pPr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201479" y="4724400"/>
              <a:ext cx="1310244" cy="461665"/>
            </a:xfrm>
            <a:prstGeom prst="rect">
              <a:avLst/>
            </a:prstGeom>
            <a:noFill/>
            <a:ln>
              <a:noFill/>
              <a:prstDash val="dash"/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b="1" cap="small" dirty="0" err="1" smtClean="0"/>
                <a:t>Fluxo</a:t>
              </a:r>
              <a:r>
                <a:rPr lang="en-US" sz="2400" b="1" dirty="0" smtClean="0"/>
                <a:t> Compiler</a:t>
              </a:r>
              <a:endParaRPr lang="en-US" sz="2400" b="1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Fluxo:</a:t>
            </a:r>
            <a:br>
              <a:rPr lang="en-US" b="1" dirty="0" smtClean="0">
                <a:solidFill>
                  <a:schemeClr val="tx2"/>
                </a:solidFill>
              </a:rPr>
            </a:br>
            <a:r>
              <a:rPr lang="en-US" dirty="0" smtClean="0">
                <a:solidFill>
                  <a:schemeClr val="tx2"/>
                </a:solidFill>
              </a:rPr>
              <a:t>Profile-driven Optimizing Compiler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Flowchart: Document 3"/>
          <p:cNvSpPr/>
          <p:nvPr/>
        </p:nvSpPr>
        <p:spPr>
          <a:xfrm>
            <a:off x="396240" y="4419600"/>
            <a:ext cx="1752600" cy="1447800"/>
          </a:xfrm>
          <a:prstGeom prst="flowChartDocument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Data flow program + annotations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2590800" y="1828800"/>
            <a:ext cx="1676400" cy="762000"/>
          </a:xfrm>
          <a:prstGeom prst="rect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 smtClean="0"/>
              <a:t>Environment</a:t>
            </a:r>
          </a:p>
          <a:p>
            <a:pPr algn="ctr">
              <a:defRPr sz="2000" b="1"/>
            </a:pPr>
            <a:r>
              <a:rPr lang="en-US" dirty="0" smtClean="0"/>
              <a:t>Info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495800" y="1828800"/>
            <a:ext cx="1600200" cy="762000"/>
          </a:xfrm>
          <a:prstGeom prst="rect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 smtClean="0"/>
              <a:t>Runtime</a:t>
            </a:r>
          </a:p>
          <a:p>
            <a:pPr algn="ctr">
              <a:defRPr sz="2000" b="1"/>
            </a:pPr>
            <a:r>
              <a:rPr lang="en-US" dirty="0" smtClean="0"/>
              <a:t>Profile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3429000" y="2590800"/>
            <a:ext cx="0" cy="1447802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257800" y="2590801"/>
            <a:ext cx="2" cy="1447803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6858000" y="4500265"/>
            <a:ext cx="1676400" cy="1219200"/>
            <a:chOff x="2895600" y="3886200"/>
            <a:chExt cx="1676400" cy="1219200"/>
          </a:xfrm>
        </p:grpSpPr>
        <p:sp>
          <p:nvSpPr>
            <p:cNvPr id="24" name="Rounded Rectangle 23"/>
            <p:cNvSpPr/>
            <p:nvPr/>
          </p:nvSpPr>
          <p:spPr>
            <a:xfrm>
              <a:off x="2895600" y="3886200"/>
              <a:ext cx="1524000" cy="10668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 sz="2000" b="1"/>
              </a:pPr>
              <a:r>
                <a:rPr lang="en-US" dirty="0"/>
                <a:t>Analysis</a:t>
              </a:r>
            </a:p>
            <a:p>
              <a:pPr algn="ctr">
                <a:defRPr sz="2000" b="1"/>
              </a:pPr>
              <a:r>
                <a:rPr lang="en-US" dirty="0"/>
                <a:t>Module</a:t>
              </a: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3048000" y="4038600"/>
              <a:ext cx="1524000" cy="10668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 sz="2000" b="1"/>
              </a:pPr>
              <a:r>
                <a:rPr lang="en-US" dirty="0" smtClean="0"/>
                <a:t>Program</a:t>
              </a:r>
            </a:p>
            <a:p>
              <a:pPr algn="ctr">
                <a:defRPr sz="2000" b="1"/>
              </a:pPr>
              <a:r>
                <a:rPr lang="en-US" dirty="0" smtClean="0"/>
                <a:t>Transform</a:t>
              </a:r>
              <a:endParaRPr lang="en-US" dirty="0"/>
            </a:p>
          </p:txBody>
        </p:sp>
      </p:grpSp>
      <p:cxnSp>
        <p:nvCxnSpPr>
          <p:cNvPr id="28" name="Straight Arrow Connector 27"/>
          <p:cNvCxnSpPr>
            <a:endCxn id="32" idx="2"/>
          </p:cNvCxnSpPr>
          <p:nvPr/>
        </p:nvCxnSpPr>
        <p:spPr>
          <a:xfrm flipV="1">
            <a:off x="7924800" y="2933902"/>
            <a:ext cx="0" cy="1703412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7010400" y="1817913"/>
            <a:ext cx="1828800" cy="1115989"/>
          </a:xfrm>
          <a:prstGeom prst="rect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 sz="2000" b="1"/>
            </a:pPr>
            <a:r>
              <a:rPr lang="en-US" dirty="0" smtClean="0"/>
              <a:t>Deployable Program</a:t>
            </a:r>
            <a:endParaRPr lang="en-US" dirty="0"/>
          </a:p>
        </p:txBody>
      </p:sp>
      <p:sp>
        <p:nvSpPr>
          <p:cNvPr id="29" name="Flowchart: Document 28"/>
          <p:cNvSpPr/>
          <p:nvPr/>
        </p:nvSpPr>
        <p:spPr>
          <a:xfrm>
            <a:off x="396240" y="1828800"/>
            <a:ext cx="1752600" cy="1676400"/>
          </a:xfrm>
          <a:prstGeom prst="flowChartDocument">
            <a:avLst/>
          </a:prstGeom>
          <a:ln w="571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/>
              <a:t>Flimp</a:t>
            </a:r>
            <a:r>
              <a:rPr lang="en-US" sz="2000" b="1" dirty="0" smtClean="0"/>
              <a:t> Code</a:t>
            </a:r>
          </a:p>
        </p:txBody>
      </p:sp>
      <p:cxnSp>
        <p:nvCxnSpPr>
          <p:cNvPr id="31" name="Straight Arrow Connector 30"/>
          <p:cNvCxnSpPr>
            <a:stCxn id="29" idx="2"/>
            <a:endCxn id="4" idx="0"/>
          </p:cNvCxnSpPr>
          <p:nvPr/>
        </p:nvCxnSpPr>
        <p:spPr>
          <a:xfrm>
            <a:off x="1272540" y="3394371"/>
            <a:ext cx="0" cy="1025229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1" idx="3"/>
          </p:cNvCxnSpPr>
          <p:nvPr/>
        </p:nvCxnSpPr>
        <p:spPr>
          <a:xfrm>
            <a:off x="6096000" y="2209800"/>
            <a:ext cx="914400" cy="0"/>
          </a:xfrm>
          <a:prstGeom prst="straightConnector1">
            <a:avLst/>
          </a:prstGeom>
          <a:ln w="57150">
            <a:solidFill>
              <a:schemeClr val="tx2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6705600" y="5240982"/>
            <a:ext cx="304800" cy="0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/>
          <p:cNvGrpSpPr/>
          <p:nvPr/>
        </p:nvGrpSpPr>
        <p:grpSpPr>
          <a:xfrm>
            <a:off x="2514600" y="4500265"/>
            <a:ext cx="1920714" cy="1219200"/>
            <a:chOff x="3124200" y="3886200"/>
            <a:chExt cx="1447800" cy="1219200"/>
          </a:xfrm>
        </p:grpSpPr>
        <p:sp>
          <p:nvSpPr>
            <p:cNvPr id="38" name="Rounded Rectangle 37"/>
            <p:cNvSpPr/>
            <p:nvPr/>
          </p:nvSpPr>
          <p:spPr>
            <a:xfrm>
              <a:off x="3124200" y="3886200"/>
              <a:ext cx="1295400" cy="10668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 sz="2000" b="1"/>
              </a:pPr>
              <a:r>
                <a:rPr lang="en-US" dirty="0"/>
                <a:t>Analysis</a:t>
              </a:r>
            </a:p>
            <a:p>
              <a:pPr algn="ctr">
                <a:defRPr sz="2000" b="1"/>
              </a:pPr>
              <a:r>
                <a:rPr lang="en-US" dirty="0"/>
                <a:t>Module</a:t>
              </a: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3181638" y="4038600"/>
              <a:ext cx="1390362" cy="10668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 sz="2000" b="1"/>
              </a:pPr>
              <a:r>
                <a:rPr lang="en-US" dirty="0" smtClean="0"/>
                <a:t>Hypothesize Optimizations</a:t>
              </a:r>
              <a:endParaRPr lang="en-US" dirty="0"/>
            </a:p>
          </p:txBody>
        </p:sp>
      </p:grpSp>
      <p:cxnSp>
        <p:nvCxnSpPr>
          <p:cNvPr id="40" name="Straight Arrow Connector 39"/>
          <p:cNvCxnSpPr>
            <a:endCxn id="39" idx="1"/>
          </p:cNvCxnSpPr>
          <p:nvPr/>
        </p:nvCxnSpPr>
        <p:spPr>
          <a:xfrm>
            <a:off x="2148840" y="5143500"/>
            <a:ext cx="441960" cy="42565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>
            <a:off x="4695623" y="4555182"/>
            <a:ext cx="1920714" cy="1219200"/>
            <a:chOff x="3124200" y="3886200"/>
            <a:chExt cx="1447800" cy="1219200"/>
          </a:xfrm>
        </p:grpSpPr>
        <p:sp>
          <p:nvSpPr>
            <p:cNvPr id="42" name="Rounded Rectangle 41"/>
            <p:cNvSpPr/>
            <p:nvPr/>
          </p:nvSpPr>
          <p:spPr>
            <a:xfrm>
              <a:off x="3124200" y="3886200"/>
              <a:ext cx="1295400" cy="10668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 sz="2000" b="1"/>
              </a:pPr>
              <a:r>
                <a:rPr lang="en-US" dirty="0"/>
                <a:t>Analysis</a:t>
              </a:r>
            </a:p>
            <a:p>
              <a:pPr algn="ctr">
                <a:defRPr sz="2000" b="1"/>
              </a:pPr>
              <a:r>
                <a:rPr lang="en-US" dirty="0"/>
                <a:t>Module</a:t>
              </a: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3191601" y="4038600"/>
              <a:ext cx="1380399" cy="1066800"/>
            </a:xfrm>
            <a:prstGeom prst="roundRect">
              <a:avLst/>
            </a:prstGeom>
            <a:ln w="57150"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defRPr sz="2000" b="1"/>
              </a:pPr>
              <a:r>
                <a:rPr lang="en-US" dirty="0" smtClean="0"/>
                <a:t>Evaluate</a:t>
              </a:r>
            </a:p>
            <a:p>
              <a:pPr algn="ctr">
                <a:defRPr sz="2000" b="1"/>
              </a:pPr>
              <a:r>
                <a:rPr lang="en-US" dirty="0" smtClean="0"/>
                <a:t>Optimizations</a:t>
              </a:r>
              <a:endParaRPr lang="en-US" dirty="0"/>
            </a:p>
          </p:txBody>
        </p:sp>
      </p:grpSp>
      <p:cxnSp>
        <p:nvCxnSpPr>
          <p:cNvPr id="44" name="Straight Arrow Connector 43"/>
          <p:cNvCxnSpPr/>
          <p:nvPr/>
        </p:nvCxnSpPr>
        <p:spPr>
          <a:xfrm>
            <a:off x="4404040" y="5187653"/>
            <a:ext cx="381000" cy="1588"/>
          </a:xfrm>
          <a:prstGeom prst="straightConnector1">
            <a:avLst/>
          </a:prstGeom>
          <a:ln w="57150"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498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1" grpId="0" animBg="1"/>
      <p:bldP spid="3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</a:rPr>
              <a:t>Focused on Latency optimizations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Pre- and post-compute</a:t>
            </a:r>
          </a:p>
          <a:p>
            <a:pPr lvl="1"/>
            <a:r>
              <a:rPr lang="en-US" dirty="0" smtClean="0"/>
              <a:t>Subset of dataflow not affected by user input</a:t>
            </a:r>
          </a:p>
          <a:p>
            <a:pPr lvl="1"/>
            <a:r>
              <a:rPr lang="en-US" dirty="0" smtClean="0"/>
              <a:t>Compare cost of loading from pre-computed storage to cost of computing on-the-fly</a:t>
            </a:r>
          </a:p>
          <a:p>
            <a:r>
              <a:rPr lang="en-US" dirty="0" smtClean="0"/>
              <a:t>Cache insertion</a:t>
            </a:r>
          </a:p>
          <a:p>
            <a:pPr lvl="1"/>
            <a:r>
              <a:rPr lang="en-US" dirty="0" smtClean="0"/>
              <a:t>Deterministic, side-effect-free </a:t>
            </a:r>
            <a:r>
              <a:rPr lang="en-US" dirty="0" err="1" smtClean="0"/>
              <a:t>subgraphs</a:t>
            </a:r>
            <a:endParaRPr lang="en-US" dirty="0"/>
          </a:p>
          <a:p>
            <a:pPr lvl="1"/>
            <a:r>
              <a:rPr lang="en-US" dirty="0" smtClean="0"/>
              <a:t>Compare expected cache performance to cache management overhead</a:t>
            </a:r>
          </a:p>
          <a:p>
            <a:r>
              <a:rPr lang="en-US" dirty="0" smtClean="0"/>
              <a:t>Speculative execution (across requests)</a:t>
            </a:r>
          </a:p>
          <a:p>
            <a:pPr lvl="1"/>
            <a:r>
              <a:rPr lang="en-US" dirty="0" smtClean="0"/>
              <a:t>Use an event in one request to trigger execution of parts of “next” request.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8199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Test Suites: FLIMP &amp; Pipes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1523999"/>
            <a:ext cx="41148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u="sng" dirty="0" err="1" smtClean="0"/>
              <a:t>Flimp</a:t>
            </a:r>
            <a:r>
              <a:rPr lang="en-US" sz="2800" u="sng" dirty="0"/>
              <a:t> </a:t>
            </a:r>
            <a:r>
              <a:rPr lang="en-US" sz="2800" u="sng" dirty="0" smtClean="0"/>
              <a:t>code</a:t>
            </a:r>
          </a:p>
          <a:p>
            <a:r>
              <a:rPr lang="en-US" sz="2800" dirty="0" err="1" smtClean="0"/>
              <a:t>Flimp</a:t>
            </a:r>
            <a:r>
              <a:rPr lang="en-US" sz="2800" dirty="0" smtClean="0"/>
              <a:t> is our own restricted language</a:t>
            </a:r>
            <a:endParaRPr lang="en-US" sz="2400" dirty="0" smtClean="0"/>
          </a:p>
          <a:p>
            <a:r>
              <a:rPr lang="en-US" sz="2800" dirty="0" smtClean="0"/>
              <a:t>4 custom web services</a:t>
            </a:r>
          </a:p>
          <a:p>
            <a:pPr lvl="1"/>
            <a:r>
              <a:rPr lang="en-US" sz="2400" dirty="0" smtClean="0"/>
              <a:t>Authentication</a:t>
            </a:r>
          </a:p>
          <a:p>
            <a:pPr lvl="1"/>
            <a:r>
              <a:rPr lang="en-US" sz="2400" dirty="0" smtClean="0"/>
              <a:t>Address Book</a:t>
            </a:r>
          </a:p>
          <a:p>
            <a:pPr lvl="1"/>
            <a:r>
              <a:rPr lang="en-US" sz="2400" dirty="0" smtClean="0"/>
              <a:t>Instant Messaging</a:t>
            </a:r>
          </a:p>
          <a:p>
            <a:pPr lvl="1"/>
            <a:r>
              <a:rPr lang="en-US" sz="2400" dirty="0" smtClean="0"/>
              <a:t>Persistent Messaging</a:t>
            </a:r>
          </a:p>
          <a:p>
            <a:r>
              <a:rPr lang="en-US" dirty="0" smtClean="0"/>
              <a:t>100-500 </a:t>
            </a:r>
            <a:r>
              <a:rPr lang="en-US" dirty="0" err="1" smtClean="0"/>
              <a:t>LoC</a:t>
            </a:r>
            <a:r>
              <a:rPr lang="en-US" dirty="0" smtClean="0"/>
              <a:t> each</a:t>
            </a:r>
          </a:p>
          <a:p>
            <a:pPr lvl="1"/>
            <a:endParaRPr lang="en-US" sz="24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457200" y="1524000"/>
            <a:ext cx="411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u="sng" dirty="0" smtClean="0"/>
              <a:t>Yahoo Pipes</a:t>
            </a:r>
          </a:p>
          <a:p>
            <a:r>
              <a:rPr lang="en-US" dirty="0" smtClean="0"/>
              <a:t>Pipes is… </a:t>
            </a:r>
          </a:p>
          <a:p>
            <a:pPr lvl="1"/>
            <a:r>
              <a:rPr lang="en-US" dirty="0" smtClean="0"/>
              <a:t>Dataflow-based program generator on the web</a:t>
            </a:r>
          </a:p>
          <a:p>
            <a:pPr lvl="1"/>
            <a:r>
              <a:rPr lang="en-US" dirty="0" smtClean="0"/>
              <a:t>No persistent state</a:t>
            </a:r>
          </a:p>
          <a:p>
            <a:r>
              <a:rPr lang="en-US" dirty="0" smtClean="0"/>
              <a:t>A Fluxo front-end can load and run Pipes</a:t>
            </a:r>
          </a:p>
          <a:p>
            <a:pPr lvl="1"/>
            <a:r>
              <a:rPr lang="en-US" dirty="0" smtClean="0"/>
              <a:t>998 downloaded and running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2397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545</Words>
  <Application>Microsoft Office PowerPoint</Application>
  <PresentationFormat>On-screen Show (4:3)</PresentationFormat>
  <Paragraphs>127</Paragraphs>
  <Slides>16</Slides>
  <Notes>3</Notes>
  <HiddenSlides>3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Fluxo: A System for Internet Service Programming by Non-expert Developers</vt:lpstr>
      <vt:lpstr>Building Internet Services</vt:lpstr>
      <vt:lpstr>Building Internet Services</vt:lpstr>
      <vt:lpstr>Patterns in Service Architecture</vt:lpstr>
      <vt:lpstr>Patterns are not Cookie-cutter</vt:lpstr>
      <vt:lpstr>Fluxo Compiler</vt:lpstr>
      <vt:lpstr>Fluxo: Profile-driven Optimizing Compiler</vt:lpstr>
      <vt:lpstr>Focused on Latency optimizations</vt:lpstr>
      <vt:lpstr>Test Suites: FLIMP &amp; Pipes</vt:lpstr>
      <vt:lpstr>Pre-compute Savings in Pipes</vt:lpstr>
      <vt:lpstr>Cache Savings in Flimp Samples</vt:lpstr>
      <vt:lpstr>Related Work</vt:lpstr>
      <vt:lpstr>Summary</vt:lpstr>
      <vt:lpstr>Questions</vt:lpstr>
      <vt:lpstr>Test Suite: Yahoo Pipes programs</vt:lpstr>
      <vt:lpstr>Post-Compute Savings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Fluxo: A System for Internet Service Programming by Non-expert Developers</dc:title>
  <dc:creator>Emre Kiciman</dc:creator>
  <cp:lastModifiedBy>Emre Kiciman</cp:lastModifiedBy>
  <cp:revision>14</cp:revision>
  <dcterms:created xsi:type="dcterms:W3CDTF">2010-06-11T06:37:38Z</dcterms:created>
  <dcterms:modified xsi:type="dcterms:W3CDTF">2010-06-11T14:10:27Z</dcterms:modified>
</cp:coreProperties>
</file>